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9" r:id="rId4"/>
    <p:sldId id="302" r:id="rId5"/>
    <p:sldId id="282" r:id="rId6"/>
    <p:sldId id="261" r:id="rId7"/>
    <p:sldId id="263" r:id="rId8"/>
    <p:sldId id="264" r:id="rId9"/>
    <p:sldId id="303" r:id="rId10"/>
    <p:sldId id="298" r:id="rId11"/>
    <p:sldId id="300" r:id="rId12"/>
    <p:sldId id="299" r:id="rId13"/>
    <p:sldId id="301" r:id="rId14"/>
    <p:sldId id="307" r:id="rId15"/>
    <p:sldId id="308" r:id="rId16"/>
    <p:sldId id="309" r:id="rId17"/>
    <p:sldId id="315" r:id="rId18"/>
    <p:sldId id="316" r:id="rId19"/>
    <p:sldId id="311" r:id="rId20"/>
    <p:sldId id="312" r:id="rId21"/>
    <p:sldId id="310" r:id="rId22"/>
    <p:sldId id="314" r:id="rId23"/>
    <p:sldId id="317" r:id="rId24"/>
    <p:sldId id="313" r:id="rId25"/>
    <p:sldId id="265" r:id="rId26"/>
    <p:sldId id="291" r:id="rId27"/>
    <p:sldId id="270" r:id="rId28"/>
    <p:sldId id="318" r:id="rId29"/>
    <p:sldId id="319" r:id="rId30"/>
    <p:sldId id="292" r:id="rId31"/>
    <p:sldId id="274" r:id="rId32"/>
    <p:sldId id="297" r:id="rId33"/>
    <p:sldId id="295" r:id="rId34"/>
    <p:sldId id="296" r:id="rId35"/>
    <p:sldId id="28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280"/>
  </p:normalViewPr>
  <p:slideViewPr>
    <p:cSldViewPr snapToGrid="0" snapToObjects="1">
      <p:cViewPr varScale="1">
        <p:scale>
          <a:sx n="75" d="100"/>
          <a:sy n="75" d="100"/>
        </p:scale>
        <p:origin x="2144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1/4/19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creativecommons.org/licenses/by-nc-sa/4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 Attribution-</a:t>
            </a:r>
            <a:r>
              <a:rPr lang="en-US" sz="700" dirty="0" err="1">
                <a:latin typeface="Montserrat"/>
              </a:rPr>
              <a:t>NonCommercial</a:t>
            </a:r>
            <a:r>
              <a:rPr lang="en-US" sz="700" dirty="0">
                <a:latin typeface="Montserrat"/>
              </a:rPr>
              <a:t>-</a:t>
            </a:r>
            <a:r>
              <a:rPr lang="en-US" sz="700" dirty="0" err="1">
                <a:latin typeface="Montserrat"/>
              </a:rPr>
              <a:t>ShareAlike</a:t>
            </a:r>
            <a:r>
              <a:rPr lang="en-US" sz="700" dirty="0">
                <a:latin typeface="Montserrat"/>
              </a:rPr>
              <a:t> 4.0 International License</a:t>
            </a:r>
            <a:br>
              <a:rPr lang="en-US" sz="700" dirty="0">
                <a:latin typeface="Montserrat"/>
              </a:rPr>
            </a:br>
            <a:r>
              <a:rPr lang="en-US" sz="700" dirty="0">
                <a:latin typeface="Montserrat"/>
              </a:rPr>
              <a:t>See  </a:t>
            </a:r>
            <a:r>
              <a:rPr lang="en-US" sz="700" dirty="0">
                <a:latin typeface="Montserrat"/>
                <a:hlinkClick r:id="rId14"/>
              </a:rPr>
              <a:t>http://creativecommons.org/licenses/by-nc-sa/4.0/</a:t>
            </a:r>
            <a:r>
              <a:rPr lang="en-US" sz="700" dirty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freo.me/siddhi-ub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laboratory-journal.com/science/information-technology-it/big-data-genomics-challenges-and-solutions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cmsweb.cern.ch/phedex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br>
              <a:rPr lang="en-US" dirty="0">
                <a:ea typeface="ヒラギノ角ゴ ProN W3" charset="0"/>
                <a:cs typeface="ヒラギノ角ゴ ProN W3" charset="0"/>
              </a:rPr>
            </a:br>
            <a:r>
              <a:rPr lang="en-US" dirty="0">
                <a:ea typeface="ヒラギノ角ゴ ProN W3" charset="0"/>
                <a:cs typeface="ヒラギノ角ゴ ProN W3" charset="0"/>
              </a:rPr>
              <a:t>Big Data Introduction</a:t>
            </a: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March 2019</a:t>
            </a: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Architecture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71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Lambda Architecture (</a:t>
            </a:r>
            <a:r>
              <a:rPr lang="en-US" dirty="0" err="1"/>
              <a:t>MapR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46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Lambda Architecture instantiation (WSO2)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78" y="1671829"/>
            <a:ext cx="7792650" cy="422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26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Map Reduce</a:t>
            </a:r>
          </a:p>
          <a:p>
            <a:pPr lvl="1"/>
            <a:r>
              <a:rPr lang="en-US" dirty="0" err="1"/>
              <a:t>Hadoop</a:t>
            </a:r>
            <a:r>
              <a:rPr lang="en-US" dirty="0"/>
              <a:t>, Spark,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In-Memory Directed Acyclic Graphs</a:t>
            </a:r>
          </a:p>
          <a:p>
            <a:pPr lvl="1"/>
            <a:r>
              <a:rPr lang="en-US" dirty="0"/>
              <a:t>Spark, </a:t>
            </a:r>
            <a:r>
              <a:rPr lang="en-US" dirty="0" err="1"/>
              <a:t>Tez</a:t>
            </a:r>
            <a:endParaRPr lang="en-US" dirty="0"/>
          </a:p>
          <a:p>
            <a:r>
              <a:rPr lang="en-US" dirty="0" err="1"/>
              <a:t>Realtime</a:t>
            </a:r>
            <a:r>
              <a:rPr lang="en-US" dirty="0"/>
              <a:t> Stream processing</a:t>
            </a:r>
          </a:p>
          <a:p>
            <a:pPr lvl="1"/>
            <a:r>
              <a:rPr lang="en-US" dirty="0"/>
              <a:t>Spark, Storm, Siddhi</a:t>
            </a:r>
          </a:p>
          <a:p>
            <a:r>
              <a:rPr lang="en-US" dirty="0" err="1"/>
              <a:t>NoSQL</a:t>
            </a:r>
            <a:endParaRPr lang="en-US" dirty="0"/>
          </a:p>
          <a:p>
            <a:pPr lvl="1"/>
            <a:r>
              <a:rPr lang="en-US" dirty="0"/>
              <a:t>Cassandra, Mongo, </a:t>
            </a:r>
            <a:r>
              <a:rPr lang="en-US" dirty="0" err="1"/>
              <a:t>CouchDB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Statistical Analysis</a:t>
            </a:r>
          </a:p>
          <a:p>
            <a:pPr lvl="1"/>
            <a:r>
              <a:rPr lang="en-US" dirty="0"/>
              <a:t>R, </a:t>
            </a:r>
            <a:r>
              <a:rPr lang="en-US" dirty="0" err="1"/>
              <a:t>SparkR</a:t>
            </a:r>
            <a:r>
              <a:rPr lang="en-US" dirty="0"/>
              <a:t>, </a:t>
            </a:r>
            <a:r>
              <a:rPr lang="en-US" dirty="0" err="1"/>
              <a:t>MapR</a:t>
            </a:r>
            <a:endParaRPr lang="en-US" dirty="0"/>
          </a:p>
          <a:p>
            <a:r>
              <a:rPr lang="en-US" dirty="0"/>
              <a:t>Machine Learning</a:t>
            </a:r>
          </a:p>
          <a:p>
            <a:pPr lvl="1"/>
            <a:r>
              <a:rPr lang="en-US" dirty="0"/>
              <a:t>Mahout, MLlib, </a:t>
            </a:r>
            <a:r>
              <a:rPr lang="en-US"/>
              <a:t>TensorFlow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534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Why Python?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8382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31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for Big Data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is a great language for Data Science</a:t>
            </a:r>
          </a:p>
          <a:p>
            <a:pPr lvl="1"/>
            <a:r>
              <a:rPr lang="en-US" dirty="0" err="1"/>
              <a:t>NumPy</a:t>
            </a:r>
            <a:r>
              <a:rPr lang="en-US" dirty="0"/>
              <a:t>, Pandas, many graphic packages</a:t>
            </a:r>
          </a:p>
          <a:p>
            <a:r>
              <a:rPr lang="en-US" dirty="0"/>
              <a:t>Python is a great language for Spark</a:t>
            </a:r>
          </a:p>
          <a:p>
            <a:pPr lvl="1"/>
            <a:r>
              <a:rPr lang="en-US" dirty="0"/>
              <a:t>Lambdas, concise statements,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 err="1"/>
              <a:t>Ipython</a:t>
            </a:r>
            <a:r>
              <a:rPr lang="en-US" dirty="0"/>
              <a:t>/</a:t>
            </a:r>
            <a:r>
              <a:rPr lang="en-US" dirty="0" err="1"/>
              <a:t>Jupyter</a:t>
            </a:r>
            <a:r>
              <a:rPr lang="en-US" dirty="0"/>
              <a:t> is a great notebook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03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C/C++ are fast to run, but generally slow to develop</a:t>
            </a:r>
          </a:p>
          <a:p>
            <a:r>
              <a:rPr lang="en-US" dirty="0" err="1"/>
              <a:t>Scala</a:t>
            </a:r>
            <a:r>
              <a:rPr lang="en-US" dirty="0"/>
              <a:t> is an even better language for Spark</a:t>
            </a:r>
          </a:p>
          <a:p>
            <a:pPr lvl="1"/>
            <a:r>
              <a:rPr lang="en-US" dirty="0"/>
              <a:t>But not so strong in wider data science</a:t>
            </a:r>
          </a:p>
          <a:p>
            <a:r>
              <a:rPr lang="en-US" dirty="0"/>
              <a:t>Java is too wordy for Data Science!</a:t>
            </a:r>
          </a:p>
          <a:p>
            <a:r>
              <a:rPr lang="en-US" dirty="0"/>
              <a:t>R is a great model for both Data Science and Spark, if you are a statistician</a:t>
            </a:r>
          </a:p>
          <a:p>
            <a:endParaRPr lang="en-US" dirty="0"/>
          </a:p>
          <a:p>
            <a:r>
              <a:rPr lang="en-US" dirty="0"/>
              <a:t>Do not even consider Perl ;-)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1381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Web-based systems that combine documentation, code and graphics into one place</a:t>
            </a:r>
          </a:p>
          <a:p>
            <a:r>
              <a:rPr lang="en-US" dirty="0"/>
              <a:t>Two front runners for Big Data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(formerly </a:t>
            </a:r>
            <a:r>
              <a:rPr lang="en-US" dirty="0" err="1"/>
              <a:t>IPython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Based on Python but supporting other languages</a:t>
            </a:r>
          </a:p>
          <a:p>
            <a:pPr lvl="1"/>
            <a:r>
              <a:rPr lang="en-US" dirty="0"/>
              <a:t>Apache Zeppelin</a:t>
            </a:r>
          </a:p>
          <a:p>
            <a:pPr lvl="2"/>
            <a:r>
              <a:rPr lang="en-US" dirty="0"/>
              <a:t>More language neutral but newer and more buggy (this may be changing of course)</a:t>
            </a:r>
          </a:p>
        </p:txBody>
      </p:sp>
    </p:spTree>
    <p:extLst>
      <p:ext uri="{BB962C8B-B14F-4D97-AF65-F5344CB8AC3E}">
        <p14:creationId xmlns:p14="http://schemas.microsoft.com/office/powerpoint/2010/main" val="2353263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0"/>
            <a:ext cx="84551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23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Numerical and scientific analysis library in Python</a:t>
            </a:r>
          </a:p>
          <a:p>
            <a:r>
              <a:rPr lang="en-US" dirty="0"/>
              <a:t>(</a:t>
            </a:r>
            <a:r>
              <a:rPr lang="en-US" dirty="0" err="1"/>
              <a:t>sudo</a:t>
            </a:r>
            <a:r>
              <a:rPr lang="en-US" dirty="0"/>
              <a:t>) pip install </a:t>
            </a:r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Foundation of most data analysis in Python</a:t>
            </a:r>
          </a:p>
          <a:p>
            <a:r>
              <a:rPr lang="en-US" dirty="0"/>
              <a:t>Based on arrays of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644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Contents</a:t>
            </a: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Origins of Big Data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Case Studies and Motivations</a:t>
            </a:r>
          </a:p>
          <a:p>
            <a:pPr marL="0" indent="0" eaLnBrk="1" hangingPunct="1">
              <a:buNone/>
            </a:pP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Base ecosystem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83659" y="3847702"/>
            <a:ext cx="6873175" cy="119540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numpy</a:t>
            </a:r>
            <a:endParaRPr lang="en-US" sz="3200" dirty="0"/>
          </a:p>
        </p:txBody>
      </p:sp>
      <p:sp>
        <p:nvSpPr>
          <p:cNvPr id="5" name="Rounded Rectangle 4"/>
          <p:cNvSpPr/>
          <p:nvPr/>
        </p:nvSpPr>
        <p:spPr>
          <a:xfrm>
            <a:off x="983660" y="2505848"/>
            <a:ext cx="2191447" cy="119540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scipy</a:t>
            </a:r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3324524" y="2505848"/>
            <a:ext cx="2191447" cy="119540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pandas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665388" y="2505848"/>
            <a:ext cx="2191447" cy="119540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matplotlib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88551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rich relational data model built on top of Python’s </a:t>
            </a:r>
            <a:r>
              <a:rPr lang="en-US" dirty="0" err="1"/>
              <a:t>numpy</a:t>
            </a:r>
            <a:endParaRPr lang="en-US" dirty="0"/>
          </a:p>
          <a:p>
            <a:pPr lvl="1"/>
            <a:r>
              <a:rPr lang="en-US" dirty="0"/>
              <a:t>Emerged from the finance industry</a:t>
            </a:r>
          </a:p>
          <a:p>
            <a:pPr lvl="1"/>
            <a:r>
              <a:rPr lang="en-US" dirty="0"/>
              <a:t>Like R’s </a:t>
            </a:r>
            <a:r>
              <a:rPr lang="en-US" dirty="0" err="1"/>
              <a:t>data.frame</a:t>
            </a:r>
            <a:r>
              <a:rPr lang="en-US" dirty="0"/>
              <a:t> (but maybe better?)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984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simple graphing library for Python</a:t>
            </a:r>
          </a:p>
          <a:p>
            <a:r>
              <a:rPr lang="en-US" dirty="0"/>
              <a:t>Works well with Pandas and </a:t>
            </a:r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Integrated into </a:t>
            </a:r>
            <a:r>
              <a:rPr lang="en-US" dirty="0" err="1"/>
              <a:t>Jupyter</a:t>
            </a:r>
            <a:endParaRPr lang="en-US" dirty="0"/>
          </a:p>
          <a:p>
            <a:r>
              <a:rPr lang="en-US" dirty="0"/>
              <a:t>There are many alternatives</a:t>
            </a:r>
          </a:p>
          <a:p>
            <a:pPr lvl="1"/>
            <a:r>
              <a:rPr lang="en-US" dirty="0"/>
              <a:t>E.g. </a:t>
            </a:r>
            <a:r>
              <a:rPr lang="en-US" dirty="0" err="1"/>
              <a:t>Bokeh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8250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r>
              <a:rPr lang="en-US" dirty="0"/>
              <a:t>pandas</a:t>
            </a:r>
          </a:p>
          <a:p>
            <a:r>
              <a:rPr lang="en-US" dirty="0" err="1"/>
              <a:t>matplotlib</a:t>
            </a:r>
            <a:endParaRPr lang="en-US" dirty="0"/>
          </a:p>
          <a:p>
            <a:r>
              <a:rPr lang="en-US" dirty="0" err="1"/>
              <a:t>pyspark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Apache Spark with Python</a:t>
            </a:r>
          </a:p>
          <a:p>
            <a:r>
              <a:rPr lang="en-US" dirty="0" err="1"/>
              <a:t>Jupyter</a:t>
            </a:r>
            <a:endParaRPr lang="en-US" dirty="0"/>
          </a:p>
          <a:p>
            <a:r>
              <a:rPr lang="en-US" dirty="0"/>
              <a:t>Some other libraries </a:t>
            </a:r>
            <a:r>
              <a:rPr lang="en-US" dirty="0" err="1"/>
              <a:t>etc</a:t>
            </a:r>
            <a:r>
              <a:rPr lang="en-US" dirty="0"/>
              <a:t> as we go</a:t>
            </a:r>
          </a:p>
        </p:txBody>
      </p:sp>
    </p:spTree>
    <p:extLst>
      <p:ext uri="{BB962C8B-B14F-4D97-AF65-F5344CB8AC3E}">
        <p14:creationId xmlns:p14="http://schemas.microsoft.com/office/powerpoint/2010/main" val="2209171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265" y="174330"/>
            <a:ext cx="4681855" cy="61513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1091" y="884100"/>
            <a:ext cx="344632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Recommended </a:t>
            </a:r>
          </a:p>
          <a:p>
            <a:r>
              <a:rPr lang="en-US" sz="4000" dirty="0"/>
              <a:t>Reading!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572029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Big Data </a:t>
            </a:r>
            <a:br>
              <a:rPr lang="en-US" dirty="0"/>
            </a:br>
            <a:r>
              <a:rPr lang="en-US" dirty="0"/>
              <a:t>Cloud management analytics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80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846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Realtime</a:t>
            </a:r>
            <a:r>
              <a:rPr lang="en-US" dirty="0"/>
              <a:t> Big Data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York-based Bank</a:t>
            </a:r>
          </a:p>
          <a:p>
            <a:r>
              <a:rPr lang="en-US" dirty="0"/>
              <a:t>25 servers in a cluster </a:t>
            </a:r>
            <a:r>
              <a:rPr lang="en-US" dirty="0" err="1"/>
              <a:t>analysing</a:t>
            </a:r>
            <a:r>
              <a:rPr lang="en-US" dirty="0"/>
              <a:t> trading and system data from operational systems</a:t>
            </a:r>
          </a:p>
          <a:p>
            <a:r>
              <a:rPr lang="en-US" dirty="0"/>
              <a:t>Siddhi-based engine processing data in </a:t>
            </a:r>
            <a:r>
              <a:rPr lang="en-US" dirty="0" err="1"/>
              <a:t>realtime</a:t>
            </a:r>
            <a:endParaRPr lang="en-US" dirty="0"/>
          </a:p>
          <a:p>
            <a:r>
              <a:rPr lang="en-US" dirty="0"/>
              <a:t>Handling 10,000s of events/second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89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Realtime</a:t>
            </a:r>
            <a:r>
              <a:rPr lang="en-US" dirty="0"/>
              <a:t> Big Data at </a:t>
            </a:r>
            <a:r>
              <a:rPr lang="en-US" dirty="0" err="1"/>
              <a:t>Uber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999"/>
            <a:ext cx="8184905" cy="570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929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Realtime</a:t>
            </a:r>
            <a:r>
              <a:rPr lang="en-US" dirty="0"/>
              <a:t> Big Data at </a:t>
            </a:r>
            <a:r>
              <a:rPr lang="en-US" dirty="0" err="1"/>
              <a:t>Uber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100+ production apps</a:t>
            </a:r>
          </a:p>
          <a:p>
            <a:r>
              <a:rPr lang="en-US" dirty="0"/>
              <a:t>30 billion messages / day</a:t>
            </a:r>
          </a:p>
          <a:p>
            <a:pPr lvl="1"/>
            <a:r>
              <a:rPr lang="en-US" dirty="0"/>
              <a:t>347,000 messages / second</a:t>
            </a:r>
          </a:p>
          <a:p>
            <a:r>
              <a:rPr lang="en-US" dirty="0"/>
              <a:t>Fraud, anomaly detection</a:t>
            </a:r>
          </a:p>
          <a:p>
            <a:r>
              <a:rPr lang="en-US" dirty="0"/>
              <a:t>Marketing, promotion</a:t>
            </a:r>
          </a:p>
          <a:p>
            <a:r>
              <a:rPr lang="en-US" dirty="0"/>
              <a:t>Monitoring, feedback</a:t>
            </a:r>
          </a:p>
          <a:p>
            <a:r>
              <a:rPr lang="en-US" dirty="0"/>
              <a:t>Real time analytics and visualization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https://freo.me/siddhi-uber</a:t>
            </a: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0136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of a very large size, typically to the extent that its manipulation and management present significant logistical challenges</a:t>
            </a:r>
          </a:p>
          <a:p>
            <a:pPr lvl="1"/>
            <a:r>
              <a:rPr lang="en-US" dirty="0"/>
              <a:t>Oxford English Dictionary</a:t>
            </a:r>
          </a:p>
        </p:txBody>
      </p:sp>
    </p:spTree>
    <p:extLst>
      <p:ext uri="{BB962C8B-B14F-4D97-AF65-F5344CB8AC3E}">
        <p14:creationId xmlns:p14="http://schemas.microsoft.com/office/powerpoint/2010/main" val="1008698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0"/>
            <a:ext cx="8388991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firstlook.org</a:t>
            </a:r>
            <a:r>
              <a:rPr lang="en-US" sz="1200" dirty="0"/>
              <a:t>/</a:t>
            </a:r>
            <a:r>
              <a:rPr lang="en-US" sz="1200" dirty="0" err="1"/>
              <a:t>theintercept</a:t>
            </a:r>
            <a:r>
              <a:rPr lang="en-US" sz="1200" dirty="0"/>
              <a:t>/2015/07/01/</a:t>
            </a:r>
            <a:r>
              <a:rPr lang="en-US" sz="1200" dirty="0" err="1"/>
              <a:t>nsas</a:t>
            </a:r>
            <a:r>
              <a:rPr lang="en-US" sz="1200" dirty="0"/>
              <a:t>-</a:t>
            </a:r>
            <a:r>
              <a:rPr lang="en-US" sz="1200" dirty="0" err="1"/>
              <a:t>google</a:t>
            </a:r>
            <a:r>
              <a:rPr lang="en-US" sz="1200" dirty="0"/>
              <a:t>-worlds-private-communications/</a:t>
            </a:r>
          </a:p>
        </p:txBody>
      </p:sp>
    </p:spTree>
    <p:extLst>
      <p:ext uri="{BB962C8B-B14F-4D97-AF65-F5344CB8AC3E}">
        <p14:creationId xmlns:p14="http://schemas.microsoft.com/office/powerpoint/2010/main" val="2124020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Big Data in Genomics</a:t>
            </a:r>
            <a:br>
              <a:rPr lang="en-US" sz="4000" dirty="0"/>
            </a:br>
            <a:r>
              <a:rPr lang="en-US" sz="1600" dirty="0">
                <a:hlinkClick r:id="rId2"/>
              </a:rPr>
              <a:t>http://www.laboratory-journal.com/science/information-technology-it/big-data-genomics-challenges-and-solutions</a:t>
            </a:r>
            <a:r>
              <a:rPr lang="en-US" sz="1600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7429"/>
            <a:ext cx="9144000" cy="496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591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Maclaren</a:t>
            </a:r>
            <a:r>
              <a:rPr lang="en-US" dirty="0"/>
              <a:t> Formula 1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4799013"/>
            <a:ext cx="8229600" cy="13271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Collects 1Gb/race</a:t>
            </a:r>
          </a:p>
          <a:p>
            <a:r>
              <a:rPr lang="en-US" dirty="0" err="1"/>
              <a:t>Analysing</a:t>
            </a:r>
            <a:r>
              <a:rPr lang="en-US" dirty="0"/>
              <a:t> in real-time to tune and manage the car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875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5683"/>
            <a:ext cx="9058575" cy="652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713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Large Hadron Collider</a:t>
            </a:r>
            <a:br>
              <a:rPr lang="en-US" sz="3600" dirty="0"/>
            </a:br>
            <a:r>
              <a:rPr lang="en-US" sz="2000" dirty="0"/>
              <a:t>Compact </a:t>
            </a:r>
            <a:r>
              <a:rPr lang="en-US" sz="2000" dirty="0" err="1"/>
              <a:t>Muon</a:t>
            </a:r>
            <a:r>
              <a:rPr lang="en-US" sz="2000" dirty="0"/>
              <a:t> </a:t>
            </a:r>
            <a:r>
              <a:rPr lang="en-US" sz="2000"/>
              <a:t>Solenoid Experiment</a:t>
            </a:r>
            <a:br>
              <a:rPr lang="en-US" sz="2000" dirty="0"/>
            </a:br>
            <a:r>
              <a:rPr lang="en-US" sz="1100" dirty="0"/>
              <a:t>Source: </a:t>
            </a:r>
            <a:r>
              <a:rPr lang="en-US" sz="1100" dirty="0">
                <a:hlinkClick r:id="rId2"/>
              </a:rPr>
              <a:t>http://cmsweb.cern.ch/phedex</a:t>
            </a:r>
            <a:r>
              <a:rPr lang="en-US" sz="1100" dirty="0"/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17202"/>
            <a:ext cx="8229600" cy="544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982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Gartner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6022" indent="0">
              <a:buNone/>
            </a:pPr>
            <a:r>
              <a:rPr lang="en-US" b="1" dirty="0"/>
              <a:t>Big data</a:t>
            </a:r>
            <a:r>
              <a:rPr lang="en-US" dirty="0"/>
              <a:t> is </a:t>
            </a:r>
            <a:r>
              <a:rPr lang="en-US" b="1" dirty="0">
                <a:solidFill>
                  <a:srgbClr val="FF6600"/>
                </a:solidFill>
              </a:rPr>
              <a:t>high-volume</a:t>
            </a:r>
            <a:r>
              <a:rPr lang="en-US" dirty="0"/>
              <a:t>, </a:t>
            </a:r>
            <a:r>
              <a:rPr lang="en-US" b="1" dirty="0">
                <a:solidFill>
                  <a:srgbClr val="FF6600"/>
                </a:solidFill>
              </a:rPr>
              <a:t>high-velocity</a:t>
            </a:r>
            <a:r>
              <a:rPr lang="en-US" dirty="0"/>
              <a:t> and</a:t>
            </a:r>
            <a:r>
              <a:rPr lang="en-US" dirty="0">
                <a:solidFill>
                  <a:srgbClr val="FF6600"/>
                </a:solidFill>
              </a:rPr>
              <a:t> </a:t>
            </a:r>
            <a:r>
              <a:rPr lang="en-US" b="1" dirty="0">
                <a:solidFill>
                  <a:srgbClr val="FF6600"/>
                </a:solidFill>
              </a:rPr>
              <a:t>high-variety</a:t>
            </a:r>
            <a:r>
              <a:rPr lang="en-US" b="1" dirty="0">
                <a:solidFill>
                  <a:srgbClr val="008000"/>
                </a:solidFill>
              </a:rPr>
              <a:t> </a:t>
            </a:r>
            <a:r>
              <a:rPr lang="en-US" dirty="0"/>
              <a:t>information assets that demand cost-effective, innovative forms of information processing for enhanced insight and decision making.</a:t>
            </a:r>
            <a:br>
              <a:rPr lang="en-US" dirty="0"/>
            </a:b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72481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three </a:t>
            </a:r>
            <a:r>
              <a:rPr lang="en-US" dirty="0" err="1"/>
              <a:t>Vs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Velocity</a:t>
            </a:r>
          </a:p>
          <a:p>
            <a:pPr lvl="1"/>
            <a:r>
              <a:rPr lang="en-US" dirty="0"/>
              <a:t>Need to be able to process data faster</a:t>
            </a:r>
          </a:p>
          <a:p>
            <a:pPr lvl="1"/>
            <a:r>
              <a:rPr lang="en-US" dirty="0"/>
              <a:t>Handle very large numbers of data elements/sec incoming</a:t>
            </a:r>
          </a:p>
          <a:p>
            <a:r>
              <a:rPr lang="en-US" dirty="0"/>
              <a:t>Variety</a:t>
            </a:r>
          </a:p>
          <a:p>
            <a:pPr lvl="1"/>
            <a:r>
              <a:rPr lang="en-US" dirty="0"/>
              <a:t>Not just the same old columns</a:t>
            </a:r>
          </a:p>
          <a:p>
            <a:pPr lvl="1"/>
            <a:r>
              <a:rPr lang="en-US" dirty="0"/>
              <a:t>New formats, new sources, new details</a:t>
            </a:r>
          </a:p>
          <a:p>
            <a:r>
              <a:rPr lang="en-US" dirty="0"/>
              <a:t>Volume</a:t>
            </a:r>
          </a:p>
          <a:p>
            <a:pPr lvl="1"/>
            <a:r>
              <a:rPr lang="en-US" dirty="0"/>
              <a:t>Massive volumes are becoming normal</a:t>
            </a:r>
          </a:p>
          <a:p>
            <a:pPr lvl="1"/>
            <a:r>
              <a:rPr lang="en-US" dirty="0"/>
              <a:t>Collecting the next level of data</a:t>
            </a:r>
          </a:p>
          <a:p>
            <a:pPr lvl="2"/>
            <a:r>
              <a:rPr lang="en-US" dirty="0"/>
              <a:t>E.g. Bank Trades, Website interactions, shopping experiences,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7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Big Data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data storage and analysis that:</a:t>
            </a:r>
          </a:p>
          <a:p>
            <a:pPr lvl="1"/>
            <a:r>
              <a:rPr lang="en-US" dirty="0"/>
              <a:t>Cannot be processed on a single machine in a timely manner</a:t>
            </a:r>
          </a:p>
          <a:p>
            <a:pPr lvl="1"/>
            <a:r>
              <a:rPr lang="en-US" dirty="0"/>
              <a:t>Over time needs more computation and resources than a fixed size system can provide</a:t>
            </a:r>
          </a:p>
        </p:txBody>
      </p:sp>
    </p:spTree>
    <p:extLst>
      <p:ext uri="{BB962C8B-B14F-4D97-AF65-F5344CB8AC3E}">
        <p14:creationId xmlns:p14="http://schemas.microsoft.com/office/powerpoint/2010/main" val="3535090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Origins of Big Data - 1997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8687"/>
            <a:ext cx="9144000" cy="474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2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Reduce 2008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02584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Master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widely used approach</a:t>
            </a:r>
          </a:p>
          <a:p>
            <a:r>
              <a:rPr lang="en-US" dirty="0"/>
              <a:t>You ingest core data and never change it</a:t>
            </a:r>
          </a:p>
          <a:p>
            <a:pPr lvl="1"/>
            <a:r>
              <a:rPr lang="en-US" dirty="0"/>
              <a:t>You can create summaries, cleaned data,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But the original data is immutable</a:t>
            </a:r>
          </a:p>
          <a:p>
            <a:r>
              <a:rPr lang="en-US" dirty="0"/>
              <a:t>Cheap disk space</a:t>
            </a:r>
            <a:r>
              <a:rPr lang="is-IS"/>
              <a:t>…</a:t>
            </a:r>
            <a:endParaRPr lang="en-US" dirty="0"/>
          </a:p>
          <a:p>
            <a:r>
              <a:rPr lang="en-US" dirty="0"/>
              <a:t>Related to Event Sourcing</a:t>
            </a:r>
          </a:p>
        </p:txBody>
      </p:sp>
    </p:spTree>
    <p:extLst>
      <p:ext uri="{BB962C8B-B14F-4D97-AF65-F5344CB8AC3E}">
        <p14:creationId xmlns:p14="http://schemas.microsoft.com/office/powerpoint/2010/main" val="315606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3188</TotalTime>
  <Words>644</Words>
  <Application>Microsoft Macintosh PowerPoint</Application>
  <PresentationFormat>On-screen Show (4:3)</PresentationFormat>
  <Paragraphs>129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ヒラギノ角ゴ ProN W3</vt:lpstr>
      <vt:lpstr>Arial</vt:lpstr>
      <vt:lpstr>Calibri</vt:lpstr>
      <vt:lpstr>Gill Sans</vt:lpstr>
      <vt:lpstr>Montserrat</vt:lpstr>
      <vt:lpstr>Office Theme</vt:lpstr>
      <vt:lpstr> Big Data Introduction</vt:lpstr>
      <vt:lpstr>Contents</vt:lpstr>
      <vt:lpstr>Big Data definition</vt:lpstr>
      <vt:lpstr>Gartner</vt:lpstr>
      <vt:lpstr>The three Vs</vt:lpstr>
      <vt:lpstr>My Big Data definition</vt:lpstr>
      <vt:lpstr>Origins of Big Data - 1997</vt:lpstr>
      <vt:lpstr>Map Reduce 2008</vt:lpstr>
      <vt:lpstr>Master Data</vt:lpstr>
      <vt:lpstr>Lambda Architecture</vt:lpstr>
      <vt:lpstr>Lambda Architecture (MapR)</vt:lpstr>
      <vt:lpstr>Lambda Architecture instantiation (WSO2)</vt:lpstr>
      <vt:lpstr>Big Data technologies</vt:lpstr>
      <vt:lpstr>  Why Python?</vt:lpstr>
      <vt:lpstr>Python for Big Data</vt:lpstr>
      <vt:lpstr>Other options</vt:lpstr>
      <vt:lpstr>Notebooks</vt:lpstr>
      <vt:lpstr>PowerPoint Presentation</vt:lpstr>
      <vt:lpstr>Numpy</vt:lpstr>
      <vt:lpstr>Base ecosystem</vt:lpstr>
      <vt:lpstr>Pandas</vt:lpstr>
      <vt:lpstr>Matplotlib</vt:lpstr>
      <vt:lpstr>This course</vt:lpstr>
      <vt:lpstr>PowerPoint Presentation</vt:lpstr>
      <vt:lpstr>Case studies</vt:lpstr>
      <vt:lpstr>Big Data  Cloud management analytics</vt:lpstr>
      <vt:lpstr>Realtime Big Data </vt:lpstr>
      <vt:lpstr>Realtime Big Data at Uber</vt:lpstr>
      <vt:lpstr>Realtime Big Data at Uber</vt:lpstr>
      <vt:lpstr>PowerPoint Presentation</vt:lpstr>
      <vt:lpstr>Big Data in Genomics http://www.laboratory-journal.com/science/information-technology-it/big-data-genomics-challenges-and-solutions </vt:lpstr>
      <vt:lpstr>Maclaren Formula 1</vt:lpstr>
      <vt:lpstr>PowerPoint Presentation</vt:lpstr>
      <vt:lpstr>Large Hadron Collider Compact Muon Solenoid Experiment Source: http://cmsweb.cern.ch/phedex </vt:lpstr>
      <vt:lpstr>Questions?</vt:lpstr>
    </vt:vector>
  </TitlesOfParts>
  <Company>WSO2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Julie</cp:lastModifiedBy>
  <cp:revision>374</cp:revision>
  <dcterms:created xsi:type="dcterms:W3CDTF">2012-03-07T10:41:54Z</dcterms:created>
  <dcterms:modified xsi:type="dcterms:W3CDTF">2019-01-04T17:03:34Z</dcterms:modified>
</cp:coreProperties>
</file>

<file path=docProps/thumbnail.jpeg>
</file>